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3465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88448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6072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63771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96916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0736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50038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2477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52055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5686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5105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472990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67624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98691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49677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32736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711249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5517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7095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49273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2619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6543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19260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60974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363193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39812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45869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06425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53256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648331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61437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744803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17060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164316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35309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04685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46319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290013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329325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9316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77704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2963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2076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760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33406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244925" y="1386900"/>
            <a:ext cx="6574200" cy="25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Steinar Holden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Makroøkonomi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/>
              <a:t>Del 3 - Åpen økonomi og finansmarkeder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914400" y="152399"/>
            <a:ext cx="7315200" cy="631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69850">
              <a:buClr>
                <a:schemeClr val="dk1"/>
              </a:buClr>
              <a:buSzPct val="84615"/>
            </a:pPr>
            <a:r>
              <a:rPr lang="en" sz="1300" b="1" dirty="0"/>
              <a:t>Figur 13.7a </a:t>
            </a:r>
            <a:r>
              <a:rPr lang="en" sz="1300" dirty="0"/>
              <a:t>Avkastning av globale aksje- og obligasjonsporteføljer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 dirty="0" smtClean="0"/>
              <a:t>Figur </a:t>
            </a:r>
            <a:r>
              <a:rPr lang="en" sz="1300" b="1" dirty="0"/>
              <a:t>13.7b </a:t>
            </a:r>
            <a:r>
              <a:rPr lang="en" sz="1300" dirty="0"/>
              <a:t>Rullerende 10-års aksjepremie globalt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dirty="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52709"/>
            <a:ext cx="7315200" cy="294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13.8 </a:t>
            </a:r>
            <a:r>
              <a:rPr lang="en" sz="1300"/>
              <a:t>Risikopåslag i pengemarkedet (tremåneders), prosentpoeng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12469"/>
            <a:ext cx="7315199" cy="402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13.9 </a:t>
            </a:r>
            <a:r>
              <a:rPr lang="en" sz="1300"/>
              <a:t>Pengepolitikken under finanskrisen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31569"/>
            <a:ext cx="7315198" cy="358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13.10 </a:t>
            </a:r>
            <a:r>
              <a:rPr lang="en" sz="1300"/>
              <a:t>Rente på tiårs-statsobligasjoner, prosentpoeng. 1. januar 2008–1. august 2015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01550"/>
            <a:ext cx="7315201" cy="32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13.11 </a:t>
            </a:r>
            <a:r>
              <a:rPr lang="en" sz="1300"/>
              <a:t>Rask kredittvekst gir dypere tilbakeslag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03789"/>
            <a:ext cx="7315199" cy="344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 dirty="0"/>
              <a:t>Figur 13.12 </a:t>
            </a:r>
            <a:r>
              <a:rPr lang="en" sz="1300" dirty="0"/>
              <a:t>Minstekrav til kapitaldekning for banker i Norge, prosent av balansen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dirty="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212" y="578399"/>
            <a:ext cx="6089574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 dirty="0"/>
              <a:t>Oppgave 13.1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431030"/>
            <a:ext cx="7315200" cy="258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Valuta og valutamarked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14.1a </a:t>
            </a:r>
            <a:r>
              <a:rPr lang="en" sz="1300"/>
              <a:t>Likevekt i kronemarkedet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756" y="578399"/>
            <a:ext cx="6154487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14.1b </a:t>
            </a:r>
            <a:r>
              <a:rPr lang="en" sz="1300"/>
              <a:t>Økt renteforskjell gir sterkere krone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361" y="578399"/>
            <a:ext cx="6323278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Finansmarkedet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14.2 </a:t>
            </a:r>
            <a:r>
              <a:rPr lang="en" sz="1300"/>
              <a:t>Nominelle effektive valutakurser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49" y="888274"/>
            <a:ext cx="7433701" cy="36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14.3 </a:t>
            </a:r>
            <a:r>
              <a:rPr lang="en" sz="1300"/>
              <a:t>Prisnivå i Norge for utvalgte produktgrupper, 2014. Gjennomsnitt i EU-landene = 100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387" y="578399"/>
            <a:ext cx="6383224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14.4 </a:t>
            </a:r>
            <a:r>
              <a:rPr lang="en" sz="1300"/>
              <a:t>Lønnskostnader relativt til handelspartnerne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069" y="578399"/>
            <a:ext cx="639186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14.5 </a:t>
            </a:r>
            <a:r>
              <a:rPr lang="en" sz="1300"/>
              <a:t>Høyere prisnivå i rike land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115" y="578399"/>
            <a:ext cx="6861768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75" y="578399"/>
            <a:ext cx="7042449" cy="42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14.6 </a:t>
            </a:r>
            <a:r>
              <a:rPr lang="en" sz="1300"/>
              <a:t>Udekket renteparitet: Kronen styrkes når renten heves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Norske valutakursregimer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418" y="578399"/>
            <a:ext cx="4561163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284450" y="1391451"/>
            <a:ext cx="8501100" cy="228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Internasjonal mobilitet – handel, kapitalbevegelser og arbeidsmigrasjon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15.1 </a:t>
            </a:r>
            <a:r>
              <a:rPr lang="en" sz="1300"/>
              <a:t>Konsumtilpasning i autarki (uten kapitalbevegelser)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644" y="578399"/>
            <a:ext cx="592871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15.2 </a:t>
            </a:r>
            <a:r>
              <a:rPr lang="en" sz="1300"/>
              <a:t>Konsumtilpasning med internasjonale kapitalbevegelser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709" y="578399"/>
            <a:ext cx="5856581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15.3 </a:t>
            </a:r>
            <a:r>
              <a:rPr lang="en" sz="1300"/>
              <a:t>Store over- og underskudd på driftsbalansen (prosent av verdens BNP)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71850"/>
            <a:ext cx="7315199" cy="41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13.1 </a:t>
            </a:r>
            <a:r>
              <a:rPr lang="en" sz="1300"/>
              <a:t>Finansmarkedet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487629"/>
            <a:ext cx="7315200" cy="247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15.4 </a:t>
            </a:r>
            <a:r>
              <a:rPr lang="en" sz="1300"/>
              <a:t>Sterk økning i handel og internasjonale finansstrømmer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86224"/>
            <a:ext cx="7315199" cy="40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15.5 </a:t>
            </a:r>
            <a:r>
              <a:rPr lang="en" sz="1300"/>
              <a:t>Kapitalmobilitet fører utjevning av rentenivået i ulike land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433969"/>
            <a:ext cx="7315200" cy="25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15.6 </a:t>
            </a:r>
            <a:r>
              <a:rPr lang="en" sz="1300"/>
              <a:t>Innvandring, utvandring og nettoinnvandring, utenlandske statsborgere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10222"/>
            <a:ext cx="7200600" cy="4027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15.7 </a:t>
            </a:r>
            <a:r>
              <a:rPr lang="en" sz="1300"/>
              <a:t>Innvandringsgrunn. Ikke-nordiske innvandringer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75412"/>
            <a:ext cx="7315199" cy="40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15.8 </a:t>
            </a:r>
            <a:r>
              <a:rPr lang="en" sz="1300"/>
              <a:t>Folketallet i Norge, registrert 1750–2012 og framskrevet 2013–2100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05166"/>
            <a:ext cx="7315199" cy="4237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15.9 </a:t>
            </a:r>
            <a:r>
              <a:rPr lang="en" sz="1300"/>
              <a:t>Konsumtilpasning i autarki (uten kapitalbevegelser)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600" y="578400"/>
            <a:ext cx="6508775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15.10 </a:t>
            </a:r>
            <a:r>
              <a:rPr lang="en" sz="1300"/>
              <a:t>Konsumtilpasning med internasjonale kapitalbevegelser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919" y="578400"/>
            <a:ext cx="639161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Økonomisk aktivitet i en åpen økonomi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16.1 </a:t>
            </a:r>
            <a:r>
              <a:rPr lang="en" sz="1300"/>
              <a:t>Virkning av renteøkning på BNP ved fast valutakurs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60609"/>
            <a:ext cx="7315200" cy="292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16.2 </a:t>
            </a:r>
            <a:r>
              <a:rPr lang="en" sz="1300"/>
              <a:t>Positivt etterspørselssjokk ved fast valutakurs og eksogent prisnivå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49909"/>
            <a:ext cx="7315200" cy="3348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>
              <a:buClr>
                <a:schemeClr val="dk1"/>
              </a:buClr>
              <a:buSzPct val="84615"/>
            </a:pPr>
            <a:r>
              <a:rPr lang="en" sz="1300" b="1" dirty="0" smtClean="0"/>
              <a:t>Boks </a:t>
            </a:r>
            <a:r>
              <a:rPr lang="en" sz="1300" b="1" dirty="0"/>
              <a:t>13.2  </a:t>
            </a:r>
            <a:r>
              <a:rPr lang="en" sz="1300" dirty="0"/>
              <a:t>En bedrifts balanseregnskap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946730"/>
            <a:ext cx="7315199" cy="155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16.3 </a:t>
            </a:r>
            <a:r>
              <a:rPr lang="en" sz="1300"/>
              <a:t>Økt rente i utlandet ved fast valutakurs og eksogent prisnivå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58449"/>
            <a:ext cx="7315199" cy="3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16.4 </a:t>
            </a:r>
            <a:r>
              <a:rPr lang="en" sz="1300"/>
              <a:t>Positivt etterspørselssjokk ved fast valutakurs og endogent prisnivå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351" y="578400"/>
            <a:ext cx="4909298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16.5 </a:t>
            </a:r>
            <a:r>
              <a:rPr lang="en" sz="1300"/>
              <a:t>Virkning av renteøkning på BNP ved inflasjonsmål og endogen 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92950"/>
            <a:ext cx="7315199" cy="30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16.6 </a:t>
            </a:r>
            <a:r>
              <a:rPr lang="en" sz="1300"/>
              <a:t>Positivt etterspørselssjokk ved flytende valutakurs og endogent prisnivå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190" y="578399"/>
            <a:ext cx="5273619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/>
              <a:t>Figur 16.7 </a:t>
            </a:r>
            <a:r>
              <a:rPr lang="en" sz="1300"/>
              <a:t>Økt forventet valutakurs slik at kronen depresieres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792" y="578400"/>
            <a:ext cx="4698414" cy="42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300" b="1"/>
              <a:t>Figur 16.8 </a:t>
            </a:r>
            <a:r>
              <a:rPr lang="en" sz="1300"/>
              <a:t>Kostnadssjokk, Δz^</a:t>
            </a:r>
            <a:r>
              <a:rPr lang="en" sz="900"/>
              <a:t>π</a:t>
            </a:r>
            <a:r>
              <a:rPr lang="en" sz="1300"/>
              <a:t> &gt; 0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474" y="578400"/>
            <a:ext cx="4623050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-69850">
              <a:buClr>
                <a:schemeClr val="dk1"/>
              </a:buClr>
              <a:buSzPct val="84615"/>
            </a:pPr>
            <a:r>
              <a:rPr lang="nb-NO" sz="1300" b="1" dirty="0" smtClean="0"/>
              <a:t>Figur </a:t>
            </a:r>
            <a:r>
              <a:rPr lang="nb-NO" sz="1300" b="1" dirty="0"/>
              <a:t>13.2 </a:t>
            </a:r>
            <a:r>
              <a:rPr lang="nb-NO" sz="1300" dirty="0"/>
              <a:t>Formue, gjeld og egenkapital etter alder på hovedinntektstaker</a:t>
            </a:r>
          </a:p>
          <a:p>
            <a:pPr lvl="0">
              <a:buClr>
                <a:srgbClr val="000000"/>
              </a:buClr>
            </a:pPr>
            <a:endParaRPr lang="nb-NO" sz="1300" b="1" dirty="0"/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lang="en"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dirty="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40" y="578400"/>
            <a:ext cx="665072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69850">
              <a:buClr>
                <a:schemeClr val="dk1"/>
              </a:buClr>
              <a:buSzPct val="84615"/>
            </a:pPr>
            <a:r>
              <a:rPr lang="en" sz="1300" b="1" dirty="0"/>
              <a:t>Figur 13.3 </a:t>
            </a:r>
            <a:r>
              <a:rPr lang="en" sz="1300" dirty="0"/>
              <a:t>Husholdningenes gjeldsbelastning og </a:t>
            </a:r>
            <a:r>
              <a:rPr lang="en" sz="1300" dirty="0" smtClean="0"/>
              <a:t>rentebelastning</a:t>
            </a:r>
            <a:endParaRPr lang="en" sz="1300"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02129"/>
            <a:ext cx="7315200" cy="324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69850">
              <a:buClr>
                <a:schemeClr val="dk1"/>
              </a:buClr>
              <a:buSzPct val="84615"/>
            </a:pPr>
            <a:r>
              <a:rPr lang="en" sz="1300" b="1" dirty="0"/>
              <a:t>Figur 13.4 </a:t>
            </a:r>
            <a:r>
              <a:rPr lang="en" sz="1300" dirty="0"/>
              <a:t>Bankenes balanse – norskeide banker og </a:t>
            </a:r>
            <a:r>
              <a:rPr lang="en" sz="1300" dirty="0" smtClean="0"/>
              <a:t>OMF-kredittforetak</a:t>
            </a:r>
            <a:endParaRPr lang="en" sz="1300"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169" y="578399"/>
            <a:ext cx="6875661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69850">
              <a:buClr>
                <a:schemeClr val="dk1"/>
              </a:buClr>
              <a:buSzPct val="84615"/>
            </a:pPr>
            <a:r>
              <a:rPr lang="en" sz="1300" b="1" dirty="0"/>
              <a:t>Figur 13.5 </a:t>
            </a:r>
            <a:r>
              <a:rPr lang="en" sz="1300" dirty="0"/>
              <a:t>Utlånsrente og finansieringskostnader for </a:t>
            </a:r>
            <a:r>
              <a:rPr lang="en" sz="1300" dirty="0" smtClean="0"/>
              <a:t>boliglån</a:t>
            </a:r>
            <a:endParaRPr lang="en" sz="1300" dirty="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10249"/>
            <a:ext cx="7315200" cy="40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69850">
              <a:buClr>
                <a:schemeClr val="dk1"/>
              </a:buClr>
              <a:buSzPct val="84615"/>
            </a:pPr>
            <a:r>
              <a:rPr lang="en" sz="1300" b="1" dirty="0"/>
              <a:t>Figur 13.6 </a:t>
            </a:r>
            <a:r>
              <a:rPr lang="en" sz="1300" dirty="0"/>
              <a:t>Styringsrenter og beregnede terminrenter per 12. juni 2015 og 18. september </a:t>
            </a:r>
            <a:r>
              <a:rPr lang="en" sz="1300" dirty="0" smtClean="0"/>
              <a:t>2015</a:t>
            </a:r>
            <a:endParaRPr lang="en" sz="1300"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93992"/>
            <a:ext cx="7315200" cy="306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386</Words>
  <Application>Microsoft Office PowerPoint</Application>
  <PresentationFormat>Skjermfremvisning (16:9)</PresentationFormat>
  <Paragraphs>58</Paragraphs>
  <Slides>45</Slides>
  <Notes>45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47" baseType="lpstr">
      <vt:lpstr>Arial</vt:lpstr>
      <vt:lpstr>simple-light-2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Bøckmann, Silje Tørnblad</dc:creator>
  <cp:lastModifiedBy>Bøckmann, Silje Tørnblad</cp:lastModifiedBy>
  <cp:revision>3</cp:revision>
  <dcterms:modified xsi:type="dcterms:W3CDTF">2020-03-18T08:45:58Z</dcterms:modified>
</cp:coreProperties>
</file>